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4C8"/>
    <a:srgbClr val="7FC484"/>
    <a:srgbClr val="FCFDFC"/>
    <a:srgbClr val="EF7D9B"/>
    <a:srgbClr val="04307B"/>
    <a:srgbClr val="FFFFFF"/>
    <a:srgbClr val="B36AA7"/>
    <a:srgbClr val="FCE196"/>
    <a:srgbClr val="50C2EB"/>
    <a:srgbClr val="DFEF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70" autoAdjust="0"/>
  </p:normalViewPr>
  <p:slideViewPr>
    <p:cSldViewPr snapToGrid="0" showGuides="1">
      <p:cViewPr varScale="1">
        <p:scale>
          <a:sx n="111" d="100"/>
          <a:sy n="111" d="100"/>
        </p:scale>
        <p:origin x="798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2024-12-26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F735A-5AD8-CC17-4F35-0D751D3FC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2A3E29D-A775-AEC8-E0F8-D816A2712A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013" y="787597"/>
            <a:ext cx="9214013" cy="61997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9A6B270-F779-3B2D-914C-BBA809231E42}"/>
              </a:ext>
            </a:extLst>
          </p:cNvPr>
          <p:cNvSpPr txBox="1"/>
          <p:nvPr/>
        </p:nvSpPr>
        <p:spPr>
          <a:xfrm>
            <a:off x="197411" y="681482"/>
            <a:ext cx="1940943" cy="2280578"/>
          </a:xfrm>
          <a:prstGeom prst="rect">
            <a:avLst/>
          </a:prstGeom>
          <a:solidFill>
            <a:srgbClr val="D6EDF9"/>
          </a:solidFill>
        </p:spPr>
        <p:txBody>
          <a:bodyPr wrap="square" tIns="36000" anchor="b" anchorCtr="0">
            <a:noAutofit/>
          </a:bodyPr>
          <a:lstStyle/>
          <a:p>
            <a:pPr latinLnBrk="1">
              <a:lnSpc>
                <a:spcPts val="1800"/>
              </a:lnSpc>
            </a:pPr>
            <a:r>
              <a:rPr lang="ko-KR" altLang="en-US" sz="1400" b="0" i="0" u="none" strike="noStrike" baseline="0" dirty="0">
                <a:solidFill>
                  <a:srgbClr val="211D1E"/>
                </a:solidFill>
                <a:latin typeface="+mn-ea"/>
              </a:rPr>
              <a:t>센서</a:t>
            </a:r>
            <a:r>
              <a:rPr lang="en-US" altLang="ko-KR" sz="1400" b="0" i="0" u="none" strike="noStrike" baseline="0" dirty="0">
                <a:solidFill>
                  <a:srgbClr val="211D1E"/>
                </a:solidFill>
                <a:latin typeface="+mn-ea"/>
              </a:rPr>
              <a:t>,</a:t>
            </a:r>
            <a:r>
              <a:rPr lang="ko-KR" altLang="en-US" sz="1400" b="0" i="0" u="none" strike="noStrike" baseline="0" dirty="0" err="1">
                <a:solidFill>
                  <a:srgbClr val="211D1E"/>
                </a:solidFill>
                <a:latin typeface="+mn-ea"/>
              </a:rPr>
              <a:t>구동부</a:t>
            </a:r>
            <a:r>
              <a:rPr lang="en-US" altLang="ko-KR" sz="1400" b="0" i="0" u="none" strike="noStrike" baseline="0" dirty="0">
                <a:solidFill>
                  <a:srgbClr val="211D1E"/>
                </a:solidFill>
                <a:latin typeface="+mn-ea"/>
              </a:rPr>
              <a:t>(</a:t>
            </a:r>
            <a:r>
              <a:rPr lang="ko-KR" altLang="en-US" sz="1400" b="0" i="0" u="none" strike="noStrike" baseline="0" dirty="0" err="1">
                <a:solidFill>
                  <a:srgbClr val="211D1E"/>
                </a:solidFill>
                <a:latin typeface="+mn-ea"/>
              </a:rPr>
              <a:t>액추에이터</a:t>
            </a:r>
            <a:r>
              <a:rPr lang="en-US" altLang="ko-KR" sz="1400" b="0" i="0" u="none" strike="noStrike" baseline="0" dirty="0">
                <a:solidFill>
                  <a:srgbClr val="211D1E"/>
                </a:solidFill>
                <a:latin typeface="+mn-ea"/>
              </a:rPr>
              <a:t>), </a:t>
            </a:r>
            <a:r>
              <a:rPr lang="ko-KR" altLang="en-US" sz="1400" b="0" i="0" u="none" strike="noStrike" baseline="0" dirty="0">
                <a:solidFill>
                  <a:srgbClr val="211D1E"/>
                </a:solidFill>
                <a:latin typeface="+mn-ea"/>
              </a:rPr>
              <a:t>모터</a:t>
            </a:r>
            <a:r>
              <a:rPr lang="en-US" altLang="ko-KR" sz="1400" b="0" i="0" u="none" strike="noStrike" baseline="0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1400" b="0" i="0" u="none" strike="noStrike" baseline="0" dirty="0">
                <a:solidFill>
                  <a:srgbClr val="211D1E"/>
                </a:solidFill>
                <a:latin typeface="+mn-ea"/>
              </a:rPr>
              <a:t>카메라</a:t>
            </a:r>
            <a:r>
              <a:rPr lang="en-US" altLang="ko-KR" sz="1400" b="0" i="0" u="none" strike="noStrike" baseline="0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1400" b="0" i="0" u="none" strike="noStrike" baseline="0" dirty="0">
                <a:solidFill>
                  <a:srgbClr val="211D1E"/>
                </a:solidFill>
                <a:latin typeface="+mn-ea"/>
              </a:rPr>
              <a:t>마이크 등의 하드웨어 자원을 관리한다</a:t>
            </a:r>
            <a:r>
              <a:rPr lang="en-US" altLang="ko-KR" sz="1400" b="0" i="0" u="none" strike="noStrike" baseline="0" dirty="0">
                <a:solidFill>
                  <a:srgbClr val="211D1E"/>
                </a:solidFill>
                <a:latin typeface="+mn-ea"/>
              </a:rPr>
              <a:t>. </a:t>
            </a:r>
            <a:r>
              <a:rPr lang="ko-KR" altLang="en-US" sz="1400" b="0" i="0" u="none" strike="noStrike" baseline="0" dirty="0">
                <a:solidFill>
                  <a:srgbClr val="211D1E"/>
                </a:solidFill>
                <a:latin typeface="+mn-ea"/>
              </a:rPr>
              <a:t>운영체제의 기본적인 기능이며</a:t>
            </a:r>
            <a:r>
              <a:rPr lang="en-US" altLang="ko-KR" sz="1400" b="0" i="0" u="none" strike="noStrike" baseline="0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1400" b="0" i="0" u="none" strike="noStrike" baseline="0" dirty="0">
                <a:solidFill>
                  <a:srgbClr val="211D1E"/>
                </a:solidFill>
                <a:latin typeface="+mn-ea"/>
              </a:rPr>
              <a:t>더욱 다양한 기능을 사용하기 위해 하드웨어를 추가하여 관리할 수 있다</a:t>
            </a:r>
            <a:r>
              <a:rPr lang="en-US" altLang="ko-KR" sz="1400" b="0" i="0" u="none" strike="noStrike" baseline="0" dirty="0">
                <a:solidFill>
                  <a:srgbClr val="211D1E"/>
                </a:solidFill>
                <a:latin typeface="+mn-ea"/>
              </a:rPr>
              <a:t>. </a:t>
            </a:r>
            <a:endParaRPr lang="ko-KR" altLang="en-US" sz="1400" dirty="0">
              <a:latin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CA8025-0A9F-54B9-903E-F5E966D0B8C3}"/>
              </a:ext>
            </a:extLst>
          </p:cNvPr>
          <p:cNvSpPr txBox="1"/>
          <p:nvPr/>
        </p:nvSpPr>
        <p:spPr>
          <a:xfrm>
            <a:off x="2233242" y="637989"/>
            <a:ext cx="1872934" cy="1708963"/>
          </a:xfrm>
          <a:prstGeom prst="rect">
            <a:avLst/>
          </a:prstGeom>
          <a:solidFill>
            <a:srgbClr val="FDF4DD"/>
          </a:solidFill>
        </p:spPr>
        <p:txBody>
          <a:bodyPr wrap="square" anchor="b" anchorCtr="0">
            <a:noAutofit/>
          </a:bodyPr>
          <a:lstStyle/>
          <a:p>
            <a:pPr latinLnBrk="1">
              <a:lnSpc>
                <a:spcPts val="1800"/>
              </a:lnSpc>
            </a:pPr>
            <a:r>
              <a:rPr lang="ko-KR" altLang="en-US" sz="1400" b="0" i="0" u="none" strike="noStrike" baseline="0" dirty="0">
                <a:solidFill>
                  <a:srgbClr val="211D1E"/>
                </a:solidFill>
                <a:latin typeface="+mn-ea"/>
              </a:rPr>
              <a:t>다양한 통신 프로토콜 및 인터페이스를 관리하여 외부 장치 또는 컴퓨터와 통신하고 데이터를 주고받는다</a:t>
            </a:r>
            <a:r>
              <a:rPr lang="en-US" altLang="ko-KR" sz="1400" b="0" i="0" u="none" strike="noStrike" baseline="0" dirty="0">
                <a:solidFill>
                  <a:srgbClr val="211D1E"/>
                </a:solidFill>
                <a:latin typeface="+mn-ea"/>
              </a:rPr>
              <a:t>.</a:t>
            </a:r>
            <a:endParaRPr lang="ko-KR" altLang="en-US" sz="1400" dirty="0"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F270E0-67ED-641F-0B46-E4C8C576B0B8}"/>
              </a:ext>
            </a:extLst>
          </p:cNvPr>
          <p:cNvSpPr txBox="1"/>
          <p:nvPr/>
        </p:nvSpPr>
        <p:spPr>
          <a:xfrm>
            <a:off x="4201064" y="415185"/>
            <a:ext cx="2001328" cy="2348222"/>
          </a:xfrm>
          <a:prstGeom prst="rect">
            <a:avLst/>
          </a:prstGeom>
          <a:solidFill>
            <a:srgbClr val="E6D5E7"/>
          </a:solidFill>
        </p:spPr>
        <p:txBody>
          <a:bodyPr wrap="square" tIns="0" anchor="b" anchorCtr="0">
            <a:noAutofit/>
          </a:bodyPr>
          <a:lstStyle/>
          <a:p>
            <a:pPr latinLnBrk="1">
              <a:lnSpc>
                <a:spcPts val="1800"/>
              </a:lnSpc>
            </a:pPr>
            <a:r>
              <a:rPr lang="ko-KR" altLang="en-US" sz="1400" b="0" i="0" u="none" strike="noStrike" baseline="0" dirty="0">
                <a:solidFill>
                  <a:srgbClr val="211D1E"/>
                </a:solidFill>
                <a:latin typeface="+mn-ea"/>
              </a:rPr>
              <a:t>사용자와의 상호 작용을 위한 사용자 인터페이스를 제공한다</a:t>
            </a:r>
            <a:r>
              <a:rPr lang="en-US" altLang="ko-KR" sz="1400" b="0" i="0" u="none" strike="noStrike" baseline="0" dirty="0">
                <a:solidFill>
                  <a:srgbClr val="211D1E"/>
                </a:solidFill>
                <a:latin typeface="+mn-ea"/>
              </a:rPr>
              <a:t>. </a:t>
            </a:r>
            <a:r>
              <a:rPr lang="ko-KR" altLang="en-US" sz="1400" b="0" i="0" u="none" strike="noStrike" baseline="0" dirty="0">
                <a:solidFill>
                  <a:srgbClr val="211D1E"/>
                </a:solidFill>
                <a:latin typeface="+mn-ea"/>
              </a:rPr>
              <a:t>이를 통해 사용자는 로봇을 제어하고 프로그래밍할 수 있으며</a:t>
            </a:r>
            <a:r>
              <a:rPr lang="en-US" altLang="ko-KR" sz="1400" b="0" i="0" u="none" strike="noStrike" baseline="0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1400" b="0" i="0" u="none" strike="noStrike" baseline="0" dirty="0">
                <a:solidFill>
                  <a:srgbClr val="211D1E"/>
                </a:solidFill>
                <a:latin typeface="+mn-ea"/>
              </a:rPr>
              <a:t>시각적 인터페이스 등을 통해 설정 및 모니터링을 수행할 수 있다</a:t>
            </a:r>
            <a:r>
              <a:rPr lang="en-US" altLang="ko-KR" sz="1400" b="0" i="0" u="none" strike="noStrike" baseline="0" dirty="0">
                <a:solidFill>
                  <a:srgbClr val="211D1E"/>
                </a:solidFill>
                <a:latin typeface="+mn-ea"/>
              </a:rPr>
              <a:t>.</a:t>
            </a:r>
            <a:endParaRPr lang="ko-KR" altLang="en-US" sz="1400" dirty="0">
              <a:latin typeface="+mn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CD1F94-8144-D604-93F0-6CBD05A12E78}"/>
              </a:ext>
            </a:extLst>
          </p:cNvPr>
          <p:cNvSpPr txBox="1"/>
          <p:nvPr/>
        </p:nvSpPr>
        <p:spPr>
          <a:xfrm>
            <a:off x="6672532" y="923020"/>
            <a:ext cx="2001328" cy="980644"/>
          </a:xfrm>
          <a:prstGeom prst="rect">
            <a:avLst/>
          </a:prstGeom>
          <a:solidFill>
            <a:srgbClr val="E3E5F0"/>
          </a:solidFill>
        </p:spPr>
        <p:txBody>
          <a:bodyPr wrap="square" anchor="b" anchorCtr="0">
            <a:noAutofit/>
          </a:bodyPr>
          <a:lstStyle/>
          <a:p>
            <a:pPr latinLnBrk="1"/>
            <a:r>
              <a:rPr lang="ko-KR" altLang="en-US" sz="1400" dirty="0">
                <a:solidFill>
                  <a:srgbClr val="211D1E"/>
                </a:solidFill>
                <a:latin typeface="+mn-ea"/>
              </a:rPr>
              <a:t>시뮬레이션</a:t>
            </a:r>
            <a:r>
              <a:rPr lang="en-US" altLang="ko-KR" sz="1400" dirty="0">
                <a:solidFill>
                  <a:srgbClr val="211D1E"/>
                </a:solidFill>
                <a:latin typeface="+mn-ea"/>
              </a:rPr>
              <a:t>: </a:t>
            </a:r>
            <a:r>
              <a:rPr lang="ko-KR" altLang="en-US" sz="1400" dirty="0">
                <a:solidFill>
                  <a:srgbClr val="211D1E"/>
                </a:solidFill>
                <a:latin typeface="+mn-ea"/>
              </a:rPr>
              <a:t>가상의 공간에서 로봇 제어를 테스트해 볼 수 있다</a:t>
            </a:r>
            <a:r>
              <a:rPr lang="en-US" altLang="ko-KR" sz="1400" dirty="0">
                <a:solidFill>
                  <a:srgbClr val="211D1E"/>
                </a:solidFill>
                <a:latin typeface="+mn-ea"/>
              </a:rPr>
              <a:t>.</a:t>
            </a:r>
            <a:endParaRPr lang="ko-KR" altLang="en-US" sz="1400" dirty="0">
              <a:solidFill>
                <a:srgbClr val="211D1E"/>
              </a:solidFill>
              <a:latin typeface="+mn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4918B6-8052-E58B-B239-FAABE3167DCC}"/>
              </a:ext>
            </a:extLst>
          </p:cNvPr>
          <p:cNvSpPr txBox="1"/>
          <p:nvPr/>
        </p:nvSpPr>
        <p:spPr>
          <a:xfrm>
            <a:off x="1638018" y="3037921"/>
            <a:ext cx="1872935" cy="1697283"/>
          </a:xfrm>
          <a:prstGeom prst="rect">
            <a:avLst/>
          </a:prstGeom>
          <a:solidFill>
            <a:srgbClr val="F9DEE2"/>
          </a:solidFill>
        </p:spPr>
        <p:txBody>
          <a:bodyPr wrap="square" tIns="0" bIns="0" anchor="b" anchorCtr="0">
            <a:noAutofit/>
          </a:bodyPr>
          <a:lstStyle/>
          <a:p>
            <a:pPr latinLnBrk="1">
              <a:lnSpc>
                <a:spcPts val="1600"/>
              </a:lnSpc>
            </a:pPr>
            <a:r>
              <a:rPr lang="ko-KR" altLang="en-US" sz="1400" b="0" i="0" u="none" strike="noStrike" baseline="0" dirty="0">
                <a:solidFill>
                  <a:srgbClr val="211D1E"/>
                </a:solidFill>
                <a:latin typeface="+mn-ea"/>
              </a:rPr>
              <a:t>로봇의 다양한 기능을 수행하기 위하여 움직임 제어</a:t>
            </a:r>
            <a:r>
              <a:rPr lang="en-US" altLang="ko-KR" sz="1400" b="0" i="0" u="none" strike="noStrike" baseline="0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1400" b="0" i="0" u="none" strike="noStrike" baseline="0" dirty="0">
                <a:solidFill>
                  <a:srgbClr val="211D1E"/>
                </a:solidFill>
                <a:latin typeface="+mn-ea"/>
              </a:rPr>
              <a:t>센서 데이터 수집</a:t>
            </a:r>
            <a:r>
              <a:rPr lang="en-US" altLang="ko-KR" sz="1400" b="0" i="0" u="none" strike="noStrike" baseline="0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1400" b="0" i="0" u="none" strike="noStrike" baseline="0" dirty="0">
                <a:solidFill>
                  <a:srgbClr val="211D1E"/>
                </a:solidFill>
                <a:latin typeface="+mn-ea"/>
              </a:rPr>
              <a:t>환경 인식 및 의사 결정 등의 수행이 동시에 가능하도록 관리한다</a:t>
            </a:r>
            <a:r>
              <a:rPr lang="en-US" altLang="ko-KR" sz="1400" b="0" i="0" u="none" strike="noStrike" baseline="0" dirty="0">
                <a:solidFill>
                  <a:srgbClr val="211D1E"/>
                </a:solidFill>
                <a:latin typeface="+mn-ea"/>
              </a:rPr>
              <a:t>.</a:t>
            </a:r>
            <a:endParaRPr lang="ko-KR" altLang="en-US" sz="1400" dirty="0"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A27C0C-85C0-975C-516B-6335D80EB70D}"/>
              </a:ext>
            </a:extLst>
          </p:cNvPr>
          <p:cNvSpPr txBox="1"/>
          <p:nvPr/>
        </p:nvSpPr>
        <p:spPr>
          <a:xfrm>
            <a:off x="3657600" y="2944562"/>
            <a:ext cx="2199735" cy="1722610"/>
          </a:xfrm>
          <a:prstGeom prst="rect">
            <a:avLst/>
          </a:prstGeom>
          <a:solidFill>
            <a:srgbClr val="DFEFDD"/>
          </a:solidFill>
        </p:spPr>
        <p:txBody>
          <a:bodyPr wrap="square" anchor="b" anchorCtr="0">
            <a:noAutofit/>
          </a:bodyPr>
          <a:lstStyle/>
          <a:p>
            <a:pPr latinLnBrk="1">
              <a:lnSpc>
                <a:spcPts val="1600"/>
              </a:lnSpc>
            </a:pPr>
            <a:r>
              <a:rPr lang="ko-KR" altLang="en-US" sz="1350" b="0" i="0" u="none" strike="noStrike" baseline="0" dirty="0">
                <a:solidFill>
                  <a:srgbClr val="211D1E"/>
                </a:solidFill>
                <a:latin typeface="+mn-ea"/>
              </a:rPr>
              <a:t>센서에서 수집한 데이터를 처리하고 저장한다</a:t>
            </a:r>
            <a:r>
              <a:rPr lang="en-US" altLang="ko-KR" sz="1350" b="0" i="0" u="none" strike="noStrike" baseline="0" dirty="0">
                <a:solidFill>
                  <a:srgbClr val="211D1E"/>
                </a:solidFill>
                <a:latin typeface="+mn-ea"/>
              </a:rPr>
              <a:t>. </a:t>
            </a:r>
            <a:r>
              <a:rPr lang="ko-KR" altLang="en-US" sz="1350" b="0" i="0" u="none" strike="noStrike" baseline="0" dirty="0">
                <a:solidFill>
                  <a:srgbClr val="211D1E"/>
                </a:solidFill>
                <a:latin typeface="+mn-ea"/>
              </a:rPr>
              <a:t>데이터는 환경 정보</a:t>
            </a:r>
            <a:r>
              <a:rPr lang="en-US" altLang="ko-KR" sz="1350" b="0" i="0" u="none" strike="noStrike" baseline="0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1350" b="0" i="0" u="none" strike="noStrike" baseline="0" dirty="0">
                <a:solidFill>
                  <a:srgbClr val="211D1E"/>
                </a:solidFill>
                <a:latin typeface="+mn-ea"/>
              </a:rPr>
              <a:t>위치 정보</a:t>
            </a:r>
            <a:r>
              <a:rPr lang="en-US" altLang="ko-KR" sz="1350" b="0" i="0" u="none" strike="noStrike" baseline="0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1350" b="0" i="0" u="none" strike="noStrike" baseline="0" dirty="0">
                <a:solidFill>
                  <a:srgbClr val="211D1E"/>
                </a:solidFill>
                <a:latin typeface="+mn-ea"/>
              </a:rPr>
              <a:t>물체 감지 및 이미지 데이터 등을 포함할 수 있으며</a:t>
            </a:r>
            <a:r>
              <a:rPr lang="en-US" altLang="ko-KR" sz="1350" b="0" i="0" u="none" strike="noStrike" baseline="0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1350" b="0" i="0" u="none" strike="noStrike" baseline="0" dirty="0">
                <a:solidFill>
                  <a:srgbClr val="211D1E"/>
                </a:solidFill>
                <a:latin typeface="+mn-ea"/>
              </a:rPr>
              <a:t>데이터베이스 또는 파일 시스템을 통해 관리한다</a:t>
            </a:r>
            <a:r>
              <a:rPr lang="en-US" altLang="ko-KR" sz="1350" b="0" i="0" u="none" strike="noStrike" baseline="0" dirty="0">
                <a:solidFill>
                  <a:srgbClr val="211D1E"/>
                </a:solidFill>
                <a:latin typeface="+mn-ea"/>
              </a:rPr>
              <a:t>.</a:t>
            </a:r>
            <a:endParaRPr lang="ko-KR" altLang="en-US" sz="1350" dirty="0">
              <a:latin typeface="+mn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5623D96-4D0F-A399-91C8-E2ADD0B1BA78}"/>
              </a:ext>
            </a:extLst>
          </p:cNvPr>
          <p:cNvSpPr txBox="1"/>
          <p:nvPr/>
        </p:nvSpPr>
        <p:spPr>
          <a:xfrm>
            <a:off x="6237901" y="2053272"/>
            <a:ext cx="1848207" cy="2020212"/>
          </a:xfrm>
          <a:prstGeom prst="rect">
            <a:avLst/>
          </a:prstGeom>
          <a:solidFill>
            <a:srgbClr val="FCE4C8"/>
          </a:solidFill>
        </p:spPr>
        <p:txBody>
          <a:bodyPr wrap="square" anchor="b" anchorCtr="0">
            <a:noAutofit/>
          </a:bodyPr>
          <a:lstStyle/>
          <a:p>
            <a:pPr latinLnBrk="1">
              <a:lnSpc>
                <a:spcPts val="1600"/>
              </a:lnSpc>
            </a:pPr>
            <a:r>
              <a:rPr lang="ko-KR" altLang="en-US" sz="1350" b="0" i="0" u="none" strike="noStrike" baseline="0" dirty="0">
                <a:solidFill>
                  <a:srgbClr val="211D1E"/>
                </a:solidFill>
                <a:latin typeface="+mn-ea"/>
              </a:rPr>
              <a:t>로봇 시스템의 상태를 모니터링하고 문제를 감지하여 오류 처리와 안전성을 유지하는 역할을 한다</a:t>
            </a:r>
            <a:r>
              <a:rPr lang="en-US" altLang="ko-KR" sz="1350" b="0" i="0" u="none" strike="noStrike" baseline="0" dirty="0">
                <a:solidFill>
                  <a:srgbClr val="211D1E"/>
                </a:solidFill>
                <a:latin typeface="+mn-ea"/>
              </a:rPr>
              <a:t>. </a:t>
            </a:r>
            <a:r>
              <a:rPr lang="ko-KR" altLang="en-US" sz="1350" b="0" i="0" u="none" strike="noStrike" baseline="0" dirty="0">
                <a:solidFill>
                  <a:srgbClr val="211D1E"/>
                </a:solidFill>
                <a:latin typeface="+mn-ea"/>
              </a:rPr>
              <a:t>또한</a:t>
            </a:r>
            <a:r>
              <a:rPr lang="en-US" altLang="ko-KR" sz="1350" b="0" i="0" u="none" strike="noStrike" baseline="0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1350" b="0" i="0" u="none" strike="noStrike" baseline="0" dirty="0">
                <a:solidFill>
                  <a:srgbClr val="211D1E"/>
                </a:solidFill>
                <a:latin typeface="+mn-ea"/>
              </a:rPr>
              <a:t>로봇의 정비와 유지 보수를 위한 도구를 제공하기도 한다</a:t>
            </a:r>
            <a:r>
              <a:rPr lang="en-US" altLang="ko-KR" sz="1350" b="0" i="0" u="none" strike="noStrike" baseline="0" dirty="0">
                <a:solidFill>
                  <a:srgbClr val="211D1E"/>
                </a:solidFill>
                <a:latin typeface="+mn-ea"/>
              </a:rPr>
              <a:t>.</a:t>
            </a:r>
            <a:endParaRPr lang="ko-KR" altLang="en-US" sz="1350" dirty="0">
              <a:latin typeface="+mn-ea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804F260C-18A2-5633-7504-0D333BF6D0C6}"/>
              </a:ext>
            </a:extLst>
          </p:cNvPr>
          <p:cNvSpPr/>
          <p:nvPr/>
        </p:nvSpPr>
        <p:spPr>
          <a:xfrm>
            <a:off x="197412" y="423810"/>
            <a:ext cx="1940940" cy="40544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50C2E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solidFill>
                  <a:schemeClr val="tx1"/>
                </a:solidFill>
                <a:latin typeface="+mn-ea"/>
              </a:rPr>
              <a:t>1. </a:t>
            </a:r>
            <a:r>
              <a:rPr lang="ko-KR" altLang="en-US" sz="1400" b="1" dirty="0">
                <a:solidFill>
                  <a:schemeClr val="tx1"/>
                </a:solidFill>
                <a:latin typeface="+mn-ea"/>
              </a:rPr>
              <a:t>하드웨어 관리</a:t>
            </a: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8F178FB4-8514-626D-735B-926A70867D45}"/>
              </a:ext>
            </a:extLst>
          </p:cNvPr>
          <p:cNvSpPr/>
          <p:nvPr/>
        </p:nvSpPr>
        <p:spPr>
          <a:xfrm>
            <a:off x="2195428" y="441062"/>
            <a:ext cx="1940940" cy="40544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FCE19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solidFill>
                  <a:schemeClr val="tx1"/>
                </a:solidFill>
                <a:latin typeface="+mn-ea"/>
              </a:rPr>
              <a:t>3. </a:t>
            </a:r>
            <a:r>
              <a:rPr lang="ko-KR" altLang="en-US" sz="1400" b="1" dirty="0">
                <a:solidFill>
                  <a:schemeClr val="tx1"/>
                </a:solidFill>
                <a:latin typeface="+mn-ea"/>
              </a:rPr>
              <a:t>통신 제어</a:t>
            </a: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73553500-B733-7AA0-0BF1-04B9FA07E06B}"/>
              </a:ext>
            </a:extLst>
          </p:cNvPr>
          <p:cNvSpPr/>
          <p:nvPr/>
        </p:nvSpPr>
        <p:spPr>
          <a:xfrm>
            <a:off x="4193442" y="268534"/>
            <a:ext cx="2005636" cy="40544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B36AA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ko-KR" sz="1400" b="1" spc="-150" dirty="0">
                <a:solidFill>
                  <a:schemeClr val="tx1"/>
                </a:solidFill>
                <a:latin typeface="+mn-ea"/>
              </a:rPr>
              <a:t>5. </a:t>
            </a:r>
            <a:r>
              <a:rPr lang="ko-KR" altLang="en-US" sz="1400" b="1" spc="-150" dirty="0">
                <a:solidFill>
                  <a:schemeClr val="tx1"/>
                </a:solidFill>
                <a:latin typeface="+mn-ea"/>
              </a:rPr>
              <a:t>사용자 인터페이스 제공</a:t>
            </a: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AECCF708-3253-6A80-77E7-AC806A4FDBA4}"/>
              </a:ext>
            </a:extLst>
          </p:cNvPr>
          <p:cNvSpPr/>
          <p:nvPr/>
        </p:nvSpPr>
        <p:spPr>
          <a:xfrm>
            <a:off x="6672532" y="728988"/>
            <a:ext cx="1988388" cy="40544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04307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>
                <a:solidFill>
                  <a:schemeClr val="tx1"/>
                </a:solidFill>
                <a:latin typeface="+mn-ea"/>
              </a:rPr>
              <a:t>기타</a:t>
            </a:r>
            <a:endParaRPr lang="ko-KR" altLang="en-US" sz="14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D7A1F9-B5CE-5FB0-5426-59B3045B4508}"/>
              </a:ext>
            </a:extLst>
          </p:cNvPr>
          <p:cNvSpPr txBox="1"/>
          <p:nvPr/>
        </p:nvSpPr>
        <p:spPr>
          <a:xfrm>
            <a:off x="1638019" y="3102679"/>
            <a:ext cx="1872935" cy="1697283"/>
          </a:xfrm>
          <a:prstGeom prst="rect">
            <a:avLst/>
          </a:prstGeom>
          <a:solidFill>
            <a:srgbClr val="F9DEE2"/>
          </a:solidFill>
        </p:spPr>
        <p:txBody>
          <a:bodyPr wrap="square" tIns="0" bIns="0" anchor="b" anchorCtr="0">
            <a:noAutofit/>
          </a:bodyPr>
          <a:lstStyle/>
          <a:p>
            <a:pPr latinLnBrk="1">
              <a:lnSpc>
                <a:spcPts val="1500"/>
              </a:lnSpc>
            </a:pPr>
            <a:r>
              <a:rPr lang="ko-KR" altLang="en-US" sz="1350" b="0" i="0" u="none" strike="noStrike" baseline="0" dirty="0">
                <a:solidFill>
                  <a:srgbClr val="211D1E"/>
                </a:solidFill>
                <a:latin typeface="+mn-ea"/>
              </a:rPr>
              <a:t>로봇의 다양한 기능을 수행하기 위하여 움직임 제어</a:t>
            </a:r>
            <a:r>
              <a:rPr lang="en-US" altLang="ko-KR" sz="1350" b="0" i="0" u="none" strike="noStrike" baseline="0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1350" b="0" i="0" u="none" strike="noStrike" baseline="0" dirty="0">
                <a:solidFill>
                  <a:srgbClr val="211D1E"/>
                </a:solidFill>
                <a:latin typeface="+mn-ea"/>
              </a:rPr>
              <a:t>센서 데이터 수집</a:t>
            </a:r>
            <a:r>
              <a:rPr lang="en-US" altLang="ko-KR" sz="1350" b="0" i="0" u="none" strike="noStrike" baseline="0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1350" b="0" i="0" u="none" strike="noStrike" baseline="0" dirty="0">
                <a:solidFill>
                  <a:srgbClr val="211D1E"/>
                </a:solidFill>
                <a:latin typeface="+mn-ea"/>
              </a:rPr>
              <a:t>환경 인식 및 의사 결정 등의 수행이 동시에 가능하도록 관리한다</a:t>
            </a:r>
            <a:r>
              <a:rPr lang="en-US" altLang="ko-KR" sz="1350" b="0" i="0" u="none" strike="noStrike" baseline="0" dirty="0">
                <a:solidFill>
                  <a:srgbClr val="211D1E"/>
                </a:solidFill>
                <a:latin typeface="+mn-ea"/>
              </a:rPr>
              <a:t>.</a:t>
            </a:r>
            <a:endParaRPr lang="ko-KR" altLang="en-US" sz="1350" dirty="0">
              <a:latin typeface="+mn-ea"/>
            </a:endParaRP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73C5A7DD-FD16-4B1E-8597-F66496FF15E9}"/>
              </a:ext>
            </a:extLst>
          </p:cNvPr>
          <p:cNvSpPr/>
          <p:nvPr/>
        </p:nvSpPr>
        <p:spPr>
          <a:xfrm>
            <a:off x="1595887" y="2993360"/>
            <a:ext cx="1957196" cy="37608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EF7D9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>
                <a:solidFill>
                  <a:schemeClr val="tx1"/>
                </a:solidFill>
                <a:latin typeface="+mn-ea"/>
              </a:rPr>
              <a:t>2. </a:t>
            </a:r>
            <a:r>
              <a:rPr lang="ko-KR" altLang="en-US" sz="1400" b="1" dirty="0">
                <a:solidFill>
                  <a:schemeClr val="tx1"/>
                </a:solidFill>
                <a:latin typeface="+mn-ea"/>
              </a:rPr>
              <a:t>작업 관리</a:t>
            </a:r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A451E5A2-059A-1F03-F023-C96B494A8ED7}"/>
              </a:ext>
            </a:extLst>
          </p:cNvPr>
          <p:cNvSpPr/>
          <p:nvPr/>
        </p:nvSpPr>
        <p:spPr>
          <a:xfrm>
            <a:off x="3657600" y="2806153"/>
            <a:ext cx="2199736" cy="37608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7FC48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solidFill>
                  <a:schemeClr val="tx1"/>
                </a:solidFill>
                <a:latin typeface="+mn-ea"/>
              </a:rPr>
              <a:t>4. </a:t>
            </a:r>
            <a:r>
              <a:rPr lang="ko-KR" altLang="en-US" sz="1400" b="1" dirty="0">
                <a:solidFill>
                  <a:schemeClr val="tx1"/>
                </a:solidFill>
                <a:latin typeface="+mn-ea"/>
              </a:rPr>
              <a:t>데이터 관리</a:t>
            </a: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8899420-0593-8842-A24A-13230EAFCDAC}"/>
              </a:ext>
            </a:extLst>
          </p:cNvPr>
          <p:cNvSpPr/>
          <p:nvPr/>
        </p:nvSpPr>
        <p:spPr>
          <a:xfrm>
            <a:off x="6210014" y="1953647"/>
            <a:ext cx="1876094" cy="40544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>
            <a:solidFill>
              <a:srgbClr val="FCE4C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400" b="1" spc="-200" dirty="0">
                <a:solidFill>
                  <a:schemeClr val="tx1"/>
                </a:solidFill>
                <a:latin typeface="+mn-ea"/>
              </a:rPr>
              <a:t>6. </a:t>
            </a:r>
            <a:r>
              <a:rPr lang="ko-KR" altLang="en-US" sz="1400" b="1" spc="-200" dirty="0">
                <a:solidFill>
                  <a:schemeClr val="tx1"/>
                </a:solidFill>
                <a:latin typeface="+mn-ea"/>
              </a:rPr>
              <a:t>자가 진단 및 유지 보수</a:t>
            </a:r>
          </a:p>
        </p:txBody>
      </p:sp>
    </p:spTree>
    <p:extLst>
      <p:ext uri="{BB962C8B-B14F-4D97-AF65-F5344CB8AC3E}">
        <p14:creationId xmlns:p14="http://schemas.microsoft.com/office/powerpoint/2010/main" val="18956036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246</TotalTime>
  <Words>213</Words>
  <Application>Microsoft Office PowerPoint</Application>
  <PresentationFormat>화면 슬라이드 쇼(4:3)</PresentationFormat>
  <Paragraphs>15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26</cp:revision>
  <dcterms:created xsi:type="dcterms:W3CDTF">2024-11-29T07:51:56Z</dcterms:created>
  <dcterms:modified xsi:type="dcterms:W3CDTF">2024-12-26T07:40:10Z</dcterms:modified>
</cp:coreProperties>
</file>